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63" r:id="rId3"/>
    <p:sldId id="258" r:id="rId4"/>
    <p:sldId id="259" r:id="rId5"/>
    <p:sldId id="260" r:id="rId6"/>
    <p:sldId id="261" r:id="rId7"/>
    <p:sldId id="273" r:id="rId8"/>
    <p:sldId id="262" r:id="rId9"/>
    <p:sldId id="264" r:id="rId10"/>
    <p:sldId id="266" r:id="rId11"/>
    <p:sldId id="267" r:id="rId12"/>
    <p:sldId id="265" r:id="rId13"/>
    <p:sldId id="268" r:id="rId14"/>
    <p:sldId id="269" r:id="rId15"/>
    <p:sldId id="271" r:id="rId16"/>
    <p:sldId id="272" r:id="rId17"/>
    <p:sldId id="646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79"/>
    <p:restoredTop sz="96197"/>
  </p:normalViewPr>
  <p:slideViewPr>
    <p:cSldViewPr snapToGrid="0" snapToObjects="1">
      <p:cViewPr varScale="1">
        <p:scale>
          <a:sx n="95" d="100"/>
          <a:sy n="95" d="100"/>
        </p:scale>
        <p:origin x="216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ECBDA2-74F0-482D-8B4B-4FD7CE085B95}" type="doc">
      <dgm:prSet loTypeId="urn:microsoft.com/office/officeart/2005/8/layout/process5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0D401A70-5E5E-4E9D-9EF8-8CD65B6BA27C}">
      <dgm:prSet/>
      <dgm:spPr/>
      <dgm:t>
        <a:bodyPr/>
        <a:lstStyle/>
        <a:p>
          <a:r>
            <a:rPr lang="en-US"/>
            <a:t>I can create a good first impression even while multitasking!</a:t>
          </a:r>
        </a:p>
      </dgm:t>
    </dgm:pt>
    <dgm:pt modelId="{4D98214F-0FA7-4C9C-ACCE-03C92F42702C}" type="parTrans" cxnId="{6C589551-24B0-44B2-9719-550BFDBCEAB3}">
      <dgm:prSet/>
      <dgm:spPr/>
      <dgm:t>
        <a:bodyPr/>
        <a:lstStyle/>
        <a:p>
          <a:endParaRPr lang="en-US"/>
        </a:p>
      </dgm:t>
    </dgm:pt>
    <dgm:pt modelId="{45F049D6-1D54-462E-B46A-224BAFFDE81D}" type="sibTrans" cxnId="{6C589551-24B0-44B2-9719-550BFDBCEAB3}">
      <dgm:prSet/>
      <dgm:spPr/>
      <dgm:t>
        <a:bodyPr/>
        <a:lstStyle/>
        <a:p>
          <a:endParaRPr lang="en-US"/>
        </a:p>
      </dgm:t>
    </dgm:pt>
    <dgm:pt modelId="{B643AA67-DB75-4EFC-9C21-773F3E4134DF}">
      <dgm:prSet/>
      <dgm:spPr/>
      <dgm:t>
        <a:bodyPr/>
        <a:lstStyle/>
        <a:p>
          <a:r>
            <a:rPr lang="en-US"/>
            <a:t>True or false</a:t>
          </a:r>
        </a:p>
      </dgm:t>
    </dgm:pt>
    <dgm:pt modelId="{17B827E7-4AAA-4724-8561-E3564E740A59}" type="parTrans" cxnId="{324B946F-1833-4C88-811C-195158D0CA95}">
      <dgm:prSet/>
      <dgm:spPr/>
      <dgm:t>
        <a:bodyPr/>
        <a:lstStyle/>
        <a:p>
          <a:endParaRPr lang="en-US"/>
        </a:p>
      </dgm:t>
    </dgm:pt>
    <dgm:pt modelId="{EF7BE26D-5111-4967-825A-E0923CCD73D2}" type="sibTrans" cxnId="{324B946F-1833-4C88-811C-195158D0CA95}">
      <dgm:prSet/>
      <dgm:spPr/>
      <dgm:t>
        <a:bodyPr/>
        <a:lstStyle/>
        <a:p>
          <a:endParaRPr lang="en-US"/>
        </a:p>
      </dgm:t>
    </dgm:pt>
    <dgm:pt modelId="{4103E63E-4309-C845-B2E6-D24AEF5F1F7D}" type="pres">
      <dgm:prSet presAssocID="{50ECBDA2-74F0-482D-8B4B-4FD7CE085B95}" presName="diagram" presStyleCnt="0">
        <dgm:presLayoutVars>
          <dgm:dir/>
          <dgm:resizeHandles val="exact"/>
        </dgm:presLayoutVars>
      </dgm:prSet>
      <dgm:spPr/>
    </dgm:pt>
    <dgm:pt modelId="{3C25EAE5-8498-BF45-AE97-67A8E7E0903D}" type="pres">
      <dgm:prSet presAssocID="{0D401A70-5E5E-4E9D-9EF8-8CD65B6BA27C}" presName="node" presStyleLbl="node1" presStyleIdx="0" presStyleCnt="2">
        <dgm:presLayoutVars>
          <dgm:bulletEnabled val="1"/>
        </dgm:presLayoutVars>
      </dgm:prSet>
      <dgm:spPr/>
    </dgm:pt>
    <dgm:pt modelId="{CFEE3DBA-BCF4-1447-B314-D7173FC8F468}" type="pres">
      <dgm:prSet presAssocID="{45F049D6-1D54-462E-B46A-224BAFFDE81D}" presName="sibTrans" presStyleLbl="sibTrans2D1" presStyleIdx="0" presStyleCnt="1"/>
      <dgm:spPr/>
    </dgm:pt>
    <dgm:pt modelId="{980A1B94-DA8B-7B4F-B437-05538A4CF8BC}" type="pres">
      <dgm:prSet presAssocID="{45F049D6-1D54-462E-B46A-224BAFFDE81D}" presName="connectorText" presStyleLbl="sibTrans2D1" presStyleIdx="0" presStyleCnt="1"/>
      <dgm:spPr/>
    </dgm:pt>
    <dgm:pt modelId="{B8EA69F5-AC5F-1243-9B89-6BCEBFEF5CEF}" type="pres">
      <dgm:prSet presAssocID="{B643AA67-DB75-4EFC-9C21-773F3E4134DF}" presName="node" presStyleLbl="node1" presStyleIdx="1" presStyleCnt="2">
        <dgm:presLayoutVars>
          <dgm:bulletEnabled val="1"/>
        </dgm:presLayoutVars>
      </dgm:prSet>
      <dgm:spPr/>
    </dgm:pt>
  </dgm:ptLst>
  <dgm:cxnLst>
    <dgm:cxn modelId="{DF36C822-CEAE-134C-8498-46C3122563AC}" type="presOf" srcId="{50ECBDA2-74F0-482D-8B4B-4FD7CE085B95}" destId="{4103E63E-4309-C845-B2E6-D24AEF5F1F7D}" srcOrd="0" destOrd="0" presId="urn:microsoft.com/office/officeart/2005/8/layout/process5"/>
    <dgm:cxn modelId="{569EF42F-FA8E-B74D-A6AA-203B3AB8ABF0}" type="presOf" srcId="{B643AA67-DB75-4EFC-9C21-773F3E4134DF}" destId="{B8EA69F5-AC5F-1243-9B89-6BCEBFEF5CEF}" srcOrd="0" destOrd="0" presId="urn:microsoft.com/office/officeart/2005/8/layout/process5"/>
    <dgm:cxn modelId="{2F36F33D-5AA3-5E4B-AD83-1B73FB90F5CA}" type="presOf" srcId="{45F049D6-1D54-462E-B46A-224BAFFDE81D}" destId="{CFEE3DBA-BCF4-1447-B314-D7173FC8F468}" srcOrd="0" destOrd="0" presId="urn:microsoft.com/office/officeart/2005/8/layout/process5"/>
    <dgm:cxn modelId="{6C589551-24B0-44B2-9719-550BFDBCEAB3}" srcId="{50ECBDA2-74F0-482D-8B4B-4FD7CE085B95}" destId="{0D401A70-5E5E-4E9D-9EF8-8CD65B6BA27C}" srcOrd="0" destOrd="0" parTransId="{4D98214F-0FA7-4C9C-ACCE-03C92F42702C}" sibTransId="{45F049D6-1D54-462E-B46A-224BAFFDE81D}"/>
    <dgm:cxn modelId="{40DBCB6E-D01F-3E45-A021-AF2A5F18563D}" type="presOf" srcId="{45F049D6-1D54-462E-B46A-224BAFFDE81D}" destId="{980A1B94-DA8B-7B4F-B437-05538A4CF8BC}" srcOrd="1" destOrd="0" presId="urn:microsoft.com/office/officeart/2005/8/layout/process5"/>
    <dgm:cxn modelId="{324B946F-1833-4C88-811C-195158D0CA95}" srcId="{50ECBDA2-74F0-482D-8B4B-4FD7CE085B95}" destId="{B643AA67-DB75-4EFC-9C21-773F3E4134DF}" srcOrd="1" destOrd="0" parTransId="{17B827E7-4AAA-4724-8561-E3564E740A59}" sibTransId="{EF7BE26D-5111-4967-825A-E0923CCD73D2}"/>
    <dgm:cxn modelId="{3CAF94C9-C7F5-CF46-AB56-C97463C0925B}" type="presOf" srcId="{0D401A70-5E5E-4E9D-9EF8-8CD65B6BA27C}" destId="{3C25EAE5-8498-BF45-AE97-67A8E7E0903D}" srcOrd="0" destOrd="0" presId="urn:microsoft.com/office/officeart/2005/8/layout/process5"/>
    <dgm:cxn modelId="{56DE370F-A6DF-0F48-BE98-E3253A64CA9B}" type="presParOf" srcId="{4103E63E-4309-C845-B2E6-D24AEF5F1F7D}" destId="{3C25EAE5-8498-BF45-AE97-67A8E7E0903D}" srcOrd="0" destOrd="0" presId="urn:microsoft.com/office/officeart/2005/8/layout/process5"/>
    <dgm:cxn modelId="{6294F151-E21B-9343-AD68-877230465A7E}" type="presParOf" srcId="{4103E63E-4309-C845-B2E6-D24AEF5F1F7D}" destId="{CFEE3DBA-BCF4-1447-B314-D7173FC8F468}" srcOrd="1" destOrd="0" presId="urn:microsoft.com/office/officeart/2005/8/layout/process5"/>
    <dgm:cxn modelId="{6213555E-8162-D94F-B78B-6706B936554E}" type="presParOf" srcId="{CFEE3DBA-BCF4-1447-B314-D7173FC8F468}" destId="{980A1B94-DA8B-7B4F-B437-05538A4CF8BC}" srcOrd="0" destOrd="0" presId="urn:microsoft.com/office/officeart/2005/8/layout/process5"/>
    <dgm:cxn modelId="{56244382-707F-794B-AFD2-358A70C893B9}" type="presParOf" srcId="{4103E63E-4309-C845-B2E6-D24AEF5F1F7D}" destId="{B8EA69F5-AC5F-1243-9B89-6BCEBFEF5CEF}" srcOrd="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ECBDA2-74F0-482D-8B4B-4FD7CE085B95}" type="doc">
      <dgm:prSet loTypeId="urn:microsoft.com/office/officeart/2005/8/layout/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D401A70-5E5E-4E9D-9EF8-8CD65B6BA27C}">
      <dgm:prSet/>
      <dgm:spPr/>
      <dgm:t>
        <a:bodyPr/>
        <a:lstStyle/>
        <a:p>
          <a:r>
            <a:rPr lang="en-US"/>
            <a:t>I can create a good first impression even while multitasking!</a:t>
          </a:r>
        </a:p>
      </dgm:t>
    </dgm:pt>
    <dgm:pt modelId="{4D98214F-0FA7-4C9C-ACCE-03C92F42702C}" type="parTrans" cxnId="{6C589551-24B0-44B2-9719-550BFDBCEAB3}">
      <dgm:prSet/>
      <dgm:spPr/>
      <dgm:t>
        <a:bodyPr/>
        <a:lstStyle/>
        <a:p>
          <a:endParaRPr lang="en-US"/>
        </a:p>
      </dgm:t>
    </dgm:pt>
    <dgm:pt modelId="{45F049D6-1D54-462E-B46A-224BAFFDE81D}" type="sibTrans" cxnId="{6C589551-24B0-44B2-9719-550BFDBCEAB3}">
      <dgm:prSet/>
      <dgm:spPr/>
      <dgm:t>
        <a:bodyPr/>
        <a:lstStyle/>
        <a:p>
          <a:endParaRPr lang="en-US"/>
        </a:p>
      </dgm:t>
    </dgm:pt>
    <dgm:pt modelId="{B643AA67-DB75-4EFC-9C21-773F3E4134DF}">
      <dgm:prSet/>
      <dgm:spPr/>
      <dgm:t>
        <a:bodyPr/>
        <a:lstStyle/>
        <a:p>
          <a:r>
            <a:rPr lang="en-US" dirty="0"/>
            <a:t>False</a:t>
          </a:r>
        </a:p>
      </dgm:t>
    </dgm:pt>
    <dgm:pt modelId="{17B827E7-4AAA-4724-8561-E3564E740A59}" type="parTrans" cxnId="{324B946F-1833-4C88-811C-195158D0CA95}">
      <dgm:prSet/>
      <dgm:spPr/>
      <dgm:t>
        <a:bodyPr/>
        <a:lstStyle/>
        <a:p>
          <a:endParaRPr lang="en-US"/>
        </a:p>
      </dgm:t>
    </dgm:pt>
    <dgm:pt modelId="{EF7BE26D-5111-4967-825A-E0923CCD73D2}" type="sibTrans" cxnId="{324B946F-1833-4C88-811C-195158D0CA95}">
      <dgm:prSet/>
      <dgm:spPr/>
      <dgm:t>
        <a:bodyPr/>
        <a:lstStyle/>
        <a:p>
          <a:endParaRPr lang="en-US"/>
        </a:p>
      </dgm:t>
    </dgm:pt>
    <dgm:pt modelId="{4103E63E-4309-C845-B2E6-D24AEF5F1F7D}" type="pres">
      <dgm:prSet presAssocID="{50ECBDA2-74F0-482D-8B4B-4FD7CE085B95}" presName="diagram" presStyleCnt="0">
        <dgm:presLayoutVars>
          <dgm:dir/>
          <dgm:resizeHandles val="exact"/>
        </dgm:presLayoutVars>
      </dgm:prSet>
      <dgm:spPr/>
    </dgm:pt>
    <dgm:pt modelId="{3C25EAE5-8498-BF45-AE97-67A8E7E0903D}" type="pres">
      <dgm:prSet presAssocID="{0D401A70-5E5E-4E9D-9EF8-8CD65B6BA27C}" presName="node" presStyleLbl="node1" presStyleIdx="0" presStyleCnt="2">
        <dgm:presLayoutVars>
          <dgm:bulletEnabled val="1"/>
        </dgm:presLayoutVars>
      </dgm:prSet>
      <dgm:spPr/>
    </dgm:pt>
    <dgm:pt modelId="{CFEE3DBA-BCF4-1447-B314-D7173FC8F468}" type="pres">
      <dgm:prSet presAssocID="{45F049D6-1D54-462E-B46A-224BAFFDE81D}" presName="sibTrans" presStyleLbl="sibTrans2D1" presStyleIdx="0" presStyleCnt="1"/>
      <dgm:spPr/>
    </dgm:pt>
    <dgm:pt modelId="{980A1B94-DA8B-7B4F-B437-05538A4CF8BC}" type="pres">
      <dgm:prSet presAssocID="{45F049D6-1D54-462E-B46A-224BAFFDE81D}" presName="connectorText" presStyleLbl="sibTrans2D1" presStyleIdx="0" presStyleCnt="1"/>
      <dgm:spPr/>
    </dgm:pt>
    <dgm:pt modelId="{B8EA69F5-AC5F-1243-9B89-6BCEBFEF5CEF}" type="pres">
      <dgm:prSet presAssocID="{B643AA67-DB75-4EFC-9C21-773F3E4134DF}" presName="node" presStyleLbl="node1" presStyleIdx="1" presStyleCnt="2">
        <dgm:presLayoutVars>
          <dgm:bulletEnabled val="1"/>
        </dgm:presLayoutVars>
      </dgm:prSet>
      <dgm:spPr/>
    </dgm:pt>
  </dgm:ptLst>
  <dgm:cxnLst>
    <dgm:cxn modelId="{DF36C822-CEAE-134C-8498-46C3122563AC}" type="presOf" srcId="{50ECBDA2-74F0-482D-8B4B-4FD7CE085B95}" destId="{4103E63E-4309-C845-B2E6-D24AEF5F1F7D}" srcOrd="0" destOrd="0" presId="urn:microsoft.com/office/officeart/2005/8/layout/process5"/>
    <dgm:cxn modelId="{569EF42F-FA8E-B74D-A6AA-203B3AB8ABF0}" type="presOf" srcId="{B643AA67-DB75-4EFC-9C21-773F3E4134DF}" destId="{B8EA69F5-AC5F-1243-9B89-6BCEBFEF5CEF}" srcOrd="0" destOrd="0" presId="urn:microsoft.com/office/officeart/2005/8/layout/process5"/>
    <dgm:cxn modelId="{2F36F33D-5AA3-5E4B-AD83-1B73FB90F5CA}" type="presOf" srcId="{45F049D6-1D54-462E-B46A-224BAFFDE81D}" destId="{CFEE3DBA-BCF4-1447-B314-D7173FC8F468}" srcOrd="0" destOrd="0" presId="urn:microsoft.com/office/officeart/2005/8/layout/process5"/>
    <dgm:cxn modelId="{6C589551-24B0-44B2-9719-550BFDBCEAB3}" srcId="{50ECBDA2-74F0-482D-8B4B-4FD7CE085B95}" destId="{0D401A70-5E5E-4E9D-9EF8-8CD65B6BA27C}" srcOrd="0" destOrd="0" parTransId="{4D98214F-0FA7-4C9C-ACCE-03C92F42702C}" sibTransId="{45F049D6-1D54-462E-B46A-224BAFFDE81D}"/>
    <dgm:cxn modelId="{40DBCB6E-D01F-3E45-A021-AF2A5F18563D}" type="presOf" srcId="{45F049D6-1D54-462E-B46A-224BAFFDE81D}" destId="{980A1B94-DA8B-7B4F-B437-05538A4CF8BC}" srcOrd="1" destOrd="0" presId="urn:microsoft.com/office/officeart/2005/8/layout/process5"/>
    <dgm:cxn modelId="{324B946F-1833-4C88-811C-195158D0CA95}" srcId="{50ECBDA2-74F0-482D-8B4B-4FD7CE085B95}" destId="{B643AA67-DB75-4EFC-9C21-773F3E4134DF}" srcOrd="1" destOrd="0" parTransId="{17B827E7-4AAA-4724-8561-E3564E740A59}" sibTransId="{EF7BE26D-5111-4967-825A-E0923CCD73D2}"/>
    <dgm:cxn modelId="{3CAF94C9-C7F5-CF46-AB56-C97463C0925B}" type="presOf" srcId="{0D401A70-5E5E-4E9D-9EF8-8CD65B6BA27C}" destId="{3C25EAE5-8498-BF45-AE97-67A8E7E0903D}" srcOrd="0" destOrd="0" presId="urn:microsoft.com/office/officeart/2005/8/layout/process5"/>
    <dgm:cxn modelId="{56DE370F-A6DF-0F48-BE98-E3253A64CA9B}" type="presParOf" srcId="{4103E63E-4309-C845-B2E6-D24AEF5F1F7D}" destId="{3C25EAE5-8498-BF45-AE97-67A8E7E0903D}" srcOrd="0" destOrd="0" presId="urn:microsoft.com/office/officeart/2005/8/layout/process5"/>
    <dgm:cxn modelId="{6294F151-E21B-9343-AD68-877230465A7E}" type="presParOf" srcId="{4103E63E-4309-C845-B2E6-D24AEF5F1F7D}" destId="{CFEE3DBA-BCF4-1447-B314-D7173FC8F468}" srcOrd="1" destOrd="0" presId="urn:microsoft.com/office/officeart/2005/8/layout/process5"/>
    <dgm:cxn modelId="{6213555E-8162-D94F-B78B-6706B936554E}" type="presParOf" srcId="{CFEE3DBA-BCF4-1447-B314-D7173FC8F468}" destId="{980A1B94-DA8B-7B4F-B437-05538A4CF8BC}" srcOrd="0" destOrd="0" presId="urn:microsoft.com/office/officeart/2005/8/layout/process5"/>
    <dgm:cxn modelId="{56244382-707F-794B-AFD2-358A70C893B9}" type="presParOf" srcId="{4103E63E-4309-C845-B2E6-D24AEF5F1F7D}" destId="{B8EA69F5-AC5F-1243-9B89-6BCEBFEF5CEF}" srcOrd="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5EAE5-8498-BF45-AE97-67A8E7E0903D}">
      <dsp:nvSpPr>
        <dsp:cNvPr id="0" name=""/>
        <dsp:cNvSpPr/>
      </dsp:nvSpPr>
      <dsp:spPr>
        <a:xfrm>
          <a:off x="1875" y="647692"/>
          <a:ext cx="4000259" cy="24001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I can create a good first impression even while multitasking!</a:t>
          </a:r>
        </a:p>
      </dsp:txBody>
      <dsp:txXfrm>
        <a:off x="72173" y="717990"/>
        <a:ext cx="3859663" cy="2259559"/>
      </dsp:txXfrm>
    </dsp:sp>
    <dsp:sp modelId="{CFEE3DBA-BCF4-1447-B314-D7173FC8F468}">
      <dsp:nvSpPr>
        <dsp:cNvPr id="0" name=""/>
        <dsp:cNvSpPr/>
      </dsp:nvSpPr>
      <dsp:spPr>
        <a:xfrm>
          <a:off x="4354158" y="1351737"/>
          <a:ext cx="848055" cy="9920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4354158" y="1550150"/>
        <a:ext cx="593639" cy="595238"/>
      </dsp:txXfrm>
    </dsp:sp>
    <dsp:sp modelId="{B8EA69F5-AC5F-1243-9B89-6BCEBFEF5CEF}">
      <dsp:nvSpPr>
        <dsp:cNvPr id="0" name=""/>
        <dsp:cNvSpPr/>
      </dsp:nvSpPr>
      <dsp:spPr>
        <a:xfrm>
          <a:off x="5602239" y="647692"/>
          <a:ext cx="4000259" cy="240015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True or false</a:t>
          </a:r>
        </a:p>
      </dsp:txBody>
      <dsp:txXfrm>
        <a:off x="5672537" y="717990"/>
        <a:ext cx="3859663" cy="22595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5EAE5-8498-BF45-AE97-67A8E7E0903D}">
      <dsp:nvSpPr>
        <dsp:cNvPr id="0" name=""/>
        <dsp:cNvSpPr/>
      </dsp:nvSpPr>
      <dsp:spPr>
        <a:xfrm>
          <a:off x="1875" y="647692"/>
          <a:ext cx="4000259" cy="24001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I can create a good first impression even while multitasking!</a:t>
          </a:r>
        </a:p>
      </dsp:txBody>
      <dsp:txXfrm>
        <a:off x="72173" y="717990"/>
        <a:ext cx="3859663" cy="2259559"/>
      </dsp:txXfrm>
    </dsp:sp>
    <dsp:sp modelId="{CFEE3DBA-BCF4-1447-B314-D7173FC8F468}">
      <dsp:nvSpPr>
        <dsp:cNvPr id="0" name=""/>
        <dsp:cNvSpPr/>
      </dsp:nvSpPr>
      <dsp:spPr>
        <a:xfrm>
          <a:off x="4354158" y="1351737"/>
          <a:ext cx="848055" cy="9920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4354158" y="1550150"/>
        <a:ext cx="593639" cy="595238"/>
      </dsp:txXfrm>
    </dsp:sp>
    <dsp:sp modelId="{B8EA69F5-AC5F-1243-9B89-6BCEBFEF5CEF}">
      <dsp:nvSpPr>
        <dsp:cNvPr id="0" name=""/>
        <dsp:cNvSpPr/>
      </dsp:nvSpPr>
      <dsp:spPr>
        <a:xfrm>
          <a:off x="5602239" y="647692"/>
          <a:ext cx="4000259" cy="240015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False</a:t>
          </a:r>
        </a:p>
      </dsp:txBody>
      <dsp:txXfrm>
        <a:off x="5672537" y="717990"/>
        <a:ext cx="3859663" cy="2259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7CEE-A839-864F-A033-41ADC49B385F}" type="datetimeFigureOut">
              <a:rPr lang="en-US" smtClean="0"/>
              <a:t>5/16/22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AE6D9420-79A2-214B-81E2-ECE1AAB8486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4058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7CEE-A839-864F-A033-41ADC49B385F}" type="datetimeFigureOut">
              <a:rPr lang="en-US" smtClean="0"/>
              <a:t>5/16/22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9420-79A2-214B-81E2-ECE1AAB8486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608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7CEE-A839-864F-A033-41ADC49B385F}" type="datetimeFigureOut">
              <a:rPr lang="en-US" smtClean="0"/>
              <a:t>5/16/22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9420-79A2-214B-81E2-ECE1AAB8486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405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7CEE-A839-864F-A033-41ADC49B385F}" type="datetimeFigureOut">
              <a:rPr lang="en-US" smtClean="0"/>
              <a:t>5/16/22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9420-79A2-214B-81E2-ECE1AAB8486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3421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7CEE-A839-864F-A033-41ADC49B385F}" type="datetimeFigureOut">
              <a:rPr lang="en-US" smtClean="0"/>
              <a:t>5/16/22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9420-79A2-214B-81E2-ECE1AAB8486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427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7CEE-A839-864F-A033-41ADC49B385F}" type="datetimeFigureOut">
              <a:rPr lang="en-US" smtClean="0"/>
              <a:t>5/16/22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9420-79A2-214B-81E2-ECE1AAB8486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7420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7CEE-A839-864F-A033-41ADC49B385F}" type="datetimeFigureOut">
              <a:rPr lang="en-US" smtClean="0"/>
              <a:t>5/16/22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9420-79A2-214B-81E2-ECE1AAB8486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2582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7CEE-A839-864F-A033-41ADC49B385F}" type="datetimeFigureOut">
              <a:rPr lang="en-US" smtClean="0"/>
              <a:t>5/16/22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9420-79A2-214B-81E2-ECE1AAB848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28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7CEE-A839-864F-A033-41ADC49B385F}" type="datetimeFigureOut">
              <a:rPr lang="en-US" smtClean="0"/>
              <a:t>5/16/22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9420-79A2-214B-81E2-ECE1AAB84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97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17CEE-A839-864F-A033-41ADC49B385F}" type="datetimeFigureOut">
              <a:rPr lang="en-US" smtClean="0"/>
              <a:t>5/16/22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9420-79A2-214B-81E2-ECE1AAB8486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587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FBA17CEE-A839-864F-A033-41ADC49B385F}" type="datetimeFigureOut">
              <a:rPr lang="en-US" smtClean="0"/>
              <a:t>5/16/22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D9420-79A2-214B-81E2-ECE1AAB84863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5156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17CEE-A839-864F-A033-41ADC49B385F}" type="datetimeFigureOut">
              <a:rPr lang="en-US" smtClean="0"/>
              <a:t>5/16/22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E6D9420-79A2-214B-81E2-ECE1AAB84863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940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megan@devotedcreations.com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69834E-5EEE-4D61-833E-0492889645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E5D9BA-46E7-4BFA-9C74-75495BF6F5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033D76-5800-44B6-AFE9-EE21069351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331" y="638508"/>
            <a:ext cx="10905339" cy="4843439"/>
          </a:xfrm>
          <a:prstGeom prst="rect">
            <a:avLst/>
          </a:prstGeom>
          <a:gradFill>
            <a:gsLst>
              <a:gs pos="0">
                <a:schemeClr val="bg2">
                  <a:lumMod val="10000"/>
                </a:schemeClr>
              </a:gs>
              <a:gs pos="100000">
                <a:schemeClr val="bg2">
                  <a:lumMod val="10000"/>
                </a:schemeClr>
              </a:gs>
            </a:gsLst>
          </a:gradFill>
          <a:ln w="76200" cmpd="sng">
            <a:noFill/>
            <a:miter lim="800000"/>
          </a:ln>
          <a:effectLst>
            <a:outerShdw blurRad="127000" dist="228600" dir="4740000" sx="98000" sy="98000" algn="tl" rotWithShape="0">
              <a:srgbClr val="000000">
                <a:alpha val="34000"/>
              </a:srgbClr>
            </a:outerShdw>
          </a:effectLst>
          <a:scene3d>
            <a:camera prst="orthographicFront"/>
            <a:lightRig rig="threePt" dir="t"/>
          </a:scene3d>
          <a:sp3d prstMaterial="matte">
            <a:bevelT w="133350" h="50800" prst="divo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2D6F85-FFBA-4F81-AEE5-AAA17CB7AA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0204" y="865667"/>
            <a:ext cx="10451592" cy="4389120"/>
          </a:xfrm>
          <a:prstGeom prst="rect">
            <a:avLst/>
          </a:prstGeom>
          <a:gradFill>
            <a:gsLst>
              <a:gs pos="0">
                <a:srgbClr val="DADADA"/>
              </a:gs>
              <a:gs pos="100000">
                <a:srgbClr val="FFFFFE"/>
              </a:gs>
            </a:gsLst>
            <a:lin ang="16200000" scaled="0"/>
          </a:gradFill>
          <a:ln w="50800" cmpd="sng">
            <a:solidFill>
              <a:srgbClr val="191919"/>
            </a:solidFill>
            <a:miter lim="800000"/>
          </a:ln>
          <a:effectLst>
            <a:innerShdw blurRad="63500" dist="88900" dir="14100000">
              <a:srgbClr val="000000">
                <a:alpha val="30000"/>
              </a:srgb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3B31514-E6DF-4357-9EEA-EFB79830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4796" y="1030259"/>
            <a:ext cx="10122408" cy="4059936"/>
          </a:xfrm>
          <a:prstGeom prst="rect">
            <a:avLst/>
          </a:prstGeom>
          <a:solidFill>
            <a:srgbClr val="FFFFFE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B098DB-C482-D94A-B021-E7EEB36003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7071" y="1584552"/>
            <a:ext cx="9099255" cy="2537251"/>
          </a:xfrm>
        </p:spPr>
        <p:txBody>
          <a:bodyPr anchor="ctr">
            <a:normAutofit/>
          </a:bodyPr>
          <a:lstStyle/>
          <a:p>
            <a:pPr algn="ctr"/>
            <a:r>
              <a:rPr lang="en-US" sz="7200" dirty="0">
                <a:solidFill>
                  <a:srgbClr val="454545"/>
                </a:solidFill>
              </a:rPr>
              <a:t>Effective Selling Strategies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27D413-8DC7-4649-ACA5-FDF3A8A30B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5372" y="4133234"/>
            <a:ext cx="9120954" cy="74437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Devoted Creations 2022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12BDC66-00FA-4A3F-9BC7-BE05FF7705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50FE9B6F-A7A5-454C-A29B-78650855FE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2437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A1888-A312-314C-A739-0652C77B8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Types of Questions Can You Ask?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00CE5-EBC4-4642-A943-0A15AE43BB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Asking questions helps you understand their why, which helps you formulate their solution based on what you offer</a:t>
            </a:r>
          </a:p>
          <a:p>
            <a:r>
              <a:rPr lang="en-US" dirty="0"/>
              <a:t>Open vs closed questions</a:t>
            </a:r>
          </a:p>
          <a:p>
            <a:pPr lvl="1"/>
            <a:r>
              <a:rPr lang="en-US" dirty="0"/>
              <a:t>Open – beginning &amp; middle of conversation</a:t>
            </a:r>
          </a:p>
          <a:p>
            <a:pPr lvl="1"/>
            <a:r>
              <a:rPr lang="en-US" dirty="0"/>
              <a:t>Closed – end of conversation</a:t>
            </a:r>
          </a:p>
          <a:p>
            <a:r>
              <a:rPr lang="en-US" dirty="0"/>
              <a:t> Follow up questions – </a:t>
            </a:r>
          </a:p>
          <a:p>
            <a:pPr lvl="1"/>
            <a:r>
              <a:rPr lang="en-US" dirty="0"/>
              <a:t>Questions the client thinks a specific way</a:t>
            </a:r>
          </a:p>
          <a:p>
            <a:pPr lvl="1"/>
            <a:r>
              <a:rPr lang="en-US" dirty="0"/>
              <a:t>Pushes them to think in a different perspective</a:t>
            </a:r>
          </a:p>
          <a:p>
            <a:pPr lvl="1"/>
            <a:r>
              <a:rPr lang="en-US" dirty="0"/>
              <a:t>Shows that you are engaged in the conversation</a:t>
            </a:r>
          </a:p>
          <a:p>
            <a:pPr lvl="1"/>
            <a:r>
              <a:rPr lang="en-US" dirty="0"/>
              <a:t>Why don’t you use any lotion while you tan?</a:t>
            </a:r>
          </a:p>
        </p:txBody>
      </p:sp>
    </p:spTree>
    <p:extLst>
      <p:ext uri="{BB962C8B-B14F-4D97-AF65-F5344CB8AC3E}">
        <p14:creationId xmlns:p14="http://schemas.microsoft.com/office/powerpoint/2010/main" val="1067205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 descr="Board Room">
            <a:extLst>
              <a:ext uri="{FF2B5EF4-FFF2-40B4-BE49-F238E27FC236}">
                <a16:creationId xmlns:a16="http://schemas.microsoft.com/office/drawing/2014/main" id="{8408B53A-0039-C2B4-DA00-47CB472E63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34695" y="1623294"/>
            <a:ext cx="2933124" cy="293312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04A7AB-8200-674A-A7E7-0FC981C51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8096" y="1448861"/>
            <a:ext cx="6106758" cy="3281990"/>
          </a:xfrm>
        </p:spPr>
        <p:txBody>
          <a:bodyPr>
            <a:normAutofit/>
          </a:bodyPr>
          <a:lstStyle/>
          <a:p>
            <a:r>
              <a:rPr lang="en-US" dirty="0"/>
              <a:t>Ask one question at a time to not frustrate the client.</a:t>
            </a:r>
          </a:p>
          <a:p>
            <a:r>
              <a:rPr lang="en-US" dirty="0"/>
              <a:t>Ask them in closeness of each other to keep the conversation flowing.</a:t>
            </a:r>
          </a:p>
          <a:p>
            <a:r>
              <a:rPr lang="en-US" dirty="0"/>
              <a:t>Avoid getting caught up trying to make the sale – let it flow naturally.</a:t>
            </a:r>
          </a:p>
          <a:p>
            <a:r>
              <a:rPr lang="en-US" dirty="0"/>
              <a:t>Ask about your customer.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85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68B34D-DE56-2140-A8F1-3E443A44B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35F4C-C592-FE48-9A7F-26D099690B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commonalities between you and the customer to establish trust by using your personal stories with the products &amp; services</a:t>
            </a:r>
          </a:p>
          <a:p>
            <a:pPr lvl="1"/>
            <a:r>
              <a:rPr lang="en-US" dirty="0"/>
              <a:t>Tell them how it works and what it can do for them based on what it does for you</a:t>
            </a:r>
          </a:p>
          <a:p>
            <a:pPr lvl="1"/>
            <a:r>
              <a:rPr lang="en-US" dirty="0"/>
              <a:t>Always talk positively about the experiences </a:t>
            </a:r>
          </a:p>
        </p:txBody>
      </p:sp>
    </p:spTree>
    <p:extLst>
      <p:ext uri="{BB962C8B-B14F-4D97-AF65-F5344CB8AC3E}">
        <p14:creationId xmlns:p14="http://schemas.microsoft.com/office/powerpoint/2010/main" val="936213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E7A6F0-5CD3-481E-B0F2-E7F99FE675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1290DF-4975-4FCD-8B8D-BBC86B836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65D234-8475-DF4B-A930-39E1D1635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1" y="1138228"/>
            <a:ext cx="3202716" cy="3858767"/>
          </a:xfrm>
        </p:spPr>
        <p:txBody>
          <a:bodyPr anchor="ctr">
            <a:normAutofit/>
          </a:bodyPr>
          <a:lstStyle/>
          <a:p>
            <a:pPr algn="ctr"/>
            <a:r>
              <a:rPr lang="en-US" sz="3600" dirty="0"/>
              <a:t>Using Curiosity to Make the Sale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7CA18A-A333-4DCB-842B-76827D2EC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100021" y="638300"/>
            <a:ext cx="6409605" cy="4858625"/>
            <a:chOff x="7807230" y="2012810"/>
            <a:chExt cx="3251252" cy="345986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E785FC3-CE7B-46F8-8C7A-EBBF001EDB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5069D9A-30C7-4159-880C-DD2BDC5100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9FE1511-6E1B-4F0E-8FF0-958527181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9891" y="973636"/>
            <a:ext cx="5769864" cy="4187952"/>
          </a:xfrm>
          <a:prstGeom prst="rect">
            <a:avLst/>
          </a:prstGeom>
          <a:solidFill>
            <a:srgbClr val="FFFFFF"/>
          </a:solidFill>
          <a:ln w="6350">
            <a:solidFill>
              <a:srgbClr val="DFD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423B56-7819-344E-B623-49BD25126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4483" y="1138228"/>
            <a:ext cx="5440680" cy="3858768"/>
          </a:xfrm>
        </p:spPr>
        <p:txBody>
          <a:bodyPr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500" dirty="0">
                <a:solidFill>
                  <a:srgbClr val="000000"/>
                </a:solidFill>
              </a:rPr>
              <a:t>During the selling process the client makes the decision on their own if what you are selling will meet their needs and satisfy them</a:t>
            </a:r>
          </a:p>
          <a:p>
            <a:pPr>
              <a:lnSpc>
                <a:spcPct val="110000"/>
              </a:lnSpc>
            </a:pPr>
            <a:r>
              <a:rPr lang="en-US" sz="1500" dirty="0">
                <a:solidFill>
                  <a:srgbClr val="000000"/>
                </a:solidFill>
              </a:rPr>
              <a:t>Generate curiosity for the customer</a:t>
            </a:r>
          </a:p>
          <a:p>
            <a:pPr lvl="1">
              <a:lnSpc>
                <a:spcPct val="110000"/>
              </a:lnSpc>
            </a:pPr>
            <a:r>
              <a:rPr lang="en-US" sz="1500" dirty="0">
                <a:solidFill>
                  <a:srgbClr val="000000"/>
                </a:solidFill>
              </a:rPr>
              <a:t>Use this as an opportunity to provide information about the product that you want them to know</a:t>
            </a:r>
          </a:p>
          <a:p>
            <a:pPr>
              <a:lnSpc>
                <a:spcPct val="110000"/>
              </a:lnSpc>
            </a:pPr>
            <a:r>
              <a:rPr lang="en-US" sz="1500" dirty="0">
                <a:solidFill>
                  <a:srgbClr val="000000"/>
                </a:solidFill>
              </a:rPr>
              <a:t>How to generate curiosity</a:t>
            </a:r>
          </a:p>
          <a:p>
            <a:pPr lvl="1">
              <a:lnSpc>
                <a:spcPct val="110000"/>
              </a:lnSpc>
            </a:pPr>
            <a:r>
              <a:rPr lang="en-US" sz="1500" dirty="0">
                <a:solidFill>
                  <a:srgbClr val="000000"/>
                </a:solidFill>
              </a:rPr>
              <a:t>Establish the difference between what they know and what they want to know</a:t>
            </a:r>
          </a:p>
          <a:p>
            <a:pPr lvl="1">
              <a:lnSpc>
                <a:spcPct val="110000"/>
              </a:lnSpc>
            </a:pPr>
            <a:r>
              <a:rPr lang="en-US" sz="1500" dirty="0">
                <a:solidFill>
                  <a:srgbClr val="000000"/>
                </a:solidFill>
              </a:rPr>
              <a:t>Provide partial pieces of information to keep their interest</a:t>
            </a:r>
          </a:p>
          <a:p>
            <a:pPr>
              <a:lnSpc>
                <a:spcPct val="110000"/>
              </a:lnSpc>
            </a:pPr>
            <a:endParaRPr lang="en-US" sz="1500" dirty="0">
              <a:solidFill>
                <a:srgbClr val="000000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5C73161-1E4E-4E6A-91B2-E885CF8FFB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777388F0-3C55-4750-BA8E-E03F237CFD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88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67625-4F10-B74C-BF37-6D5DE8E9A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</p:spPr>
        <p:txBody>
          <a:bodyPr>
            <a:normAutofit/>
          </a:bodyPr>
          <a:lstStyle/>
          <a:p>
            <a:r>
              <a:rPr lang="en-US"/>
              <a:t>Using Stimulation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F7C46-73C4-D140-8784-A40D1AD22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4695" y="2184357"/>
            <a:ext cx="5352617" cy="328199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300" dirty="0"/>
              <a:t>State of arousal to spark their interest</a:t>
            </a:r>
          </a:p>
          <a:p>
            <a:pPr lvl="1">
              <a:lnSpc>
                <a:spcPct val="110000"/>
              </a:lnSpc>
            </a:pPr>
            <a:r>
              <a:rPr lang="en-US" sz="1300" dirty="0"/>
              <a:t>Like lighting a fire</a:t>
            </a:r>
          </a:p>
          <a:p>
            <a:pPr>
              <a:lnSpc>
                <a:spcPct val="110000"/>
              </a:lnSpc>
            </a:pPr>
            <a:r>
              <a:rPr lang="en-US" sz="1300" dirty="0"/>
              <a:t>Using the novelty of the product</a:t>
            </a:r>
          </a:p>
          <a:p>
            <a:pPr lvl="1">
              <a:lnSpc>
                <a:spcPct val="110000"/>
              </a:lnSpc>
            </a:pPr>
            <a:r>
              <a:rPr lang="en-US" sz="1300" dirty="0"/>
              <a:t>The quality of being new, ongoing or unusual</a:t>
            </a:r>
          </a:p>
          <a:p>
            <a:pPr lvl="2">
              <a:lnSpc>
                <a:spcPct val="110000"/>
              </a:lnSpc>
            </a:pPr>
            <a:r>
              <a:rPr lang="en-US" sz="1300" dirty="0"/>
              <a:t>New arrivals, ongoing promotions, personal recommendations they might find interesting</a:t>
            </a:r>
          </a:p>
          <a:p>
            <a:pPr>
              <a:lnSpc>
                <a:spcPct val="110000"/>
              </a:lnSpc>
            </a:pPr>
            <a:r>
              <a:rPr lang="en-US" sz="1300" dirty="0"/>
              <a:t>Sense of missing out if they don’t buy it/have it</a:t>
            </a:r>
          </a:p>
          <a:p>
            <a:pPr lvl="1">
              <a:lnSpc>
                <a:spcPct val="110000"/>
              </a:lnSpc>
            </a:pPr>
            <a:r>
              <a:rPr lang="en-US" sz="1300" dirty="0"/>
              <a:t>Kids &amp; toys</a:t>
            </a:r>
          </a:p>
          <a:p>
            <a:pPr lvl="1">
              <a:lnSpc>
                <a:spcPct val="110000"/>
              </a:lnSpc>
            </a:pPr>
            <a:r>
              <a:rPr lang="en-US" sz="1300" dirty="0"/>
              <a:t>Last in stock</a:t>
            </a:r>
          </a:p>
          <a:p>
            <a:pPr lvl="1">
              <a:lnSpc>
                <a:spcPct val="110000"/>
              </a:lnSpc>
            </a:pPr>
            <a:r>
              <a:rPr lang="en-US" sz="1300" dirty="0"/>
              <a:t>Best sellers</a:t>
            </a:r>
          </a:p>
          <a:p>
            <a:pPr>
              <a:lnSpc>
                <a:spcPct val="110000"/>
              </a:lnSpc>
            </a:pPr>
            <a:r>
              <a:rPr lang="en-US" sz="1300" dirty="0"/>
              <a:t>Novelty, Scarcity, Benefit – words that spark curiosity 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B7DB500-FAFB-4562-931B-119CD4F343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90413" y="2184357"/>
            <a:ext cx="3668069" cy="3281988"/>
            <a:chOff x="7807230" y="2012810"/>
            <a:chExt cx="3251252" cy="3459865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C2A42FC-E6DA-4241-9F7C-089F9673A1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64263C52-7D21-4503-9D6E-6FD0D92868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BA891CF3-E5CB-E549-B35F-6F69DFC30A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8" r="-6" b="-6"/>
          <a:stretch/>
        </p:blipFill>
        <p:spPr bwMode="auto">
          <a:xfrm>
            <a:off x="7554139" y="2348949"/>
            <a:ext cx="3336989" cy="294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515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DB42F-4D78-734F-BC14-6E38C5AB6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Selling Based on Value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D0288-FA1E-9C4D-8E94-26BE3D8A76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Customers use price as one of their MAIN factors when considering a product or service</a:t>
            </a:r>
          </a:p>
          <a:p>
            <a:r>
              <a:rPr lang="en-US" dirty="0"/>
              <a:t>Another factor is the VALUE they will get from that purchase</a:t>
            </a:r>
          </a:p>
          <a:p>
            <a:r>
              <a:rPr lang="en-US" dirty="0"/>
              <a:t>The price a client will pay directly reflects how they see the value of the product</a:t>
            </a:r>
          </a:p>
          <a:p>
            <a:r>
              <a:rPr lang="en-US" dirty="0"/>
              <a:t>Price ≠ value</a:t>
            </a:r>
          </a:p>
          <a:p>
            <a:r>
              <a:rPr lang="en-US" dirty="0"/>
              <a:t>By selling a product using its value, we make a customer realize that what we’re selling will help them achieve the tan they’re looking for</a:t>
            </a:r>
          </a:p>
          <a:p>
            <a:r>
              <a:rPr lang="en-US" dirty="0"/>
              <a:t>There is no “One Size Fits All” solution/product for all customers</a:t>
            </a:r>
          </a:p>
          <a:p>
            <a:r>
              <a:rPr lang="en-US" dirty="0"/>
              <a:t>Starts with actively listening to your customers so you can tailor your SALES PITCH directly to what their need is!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259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8E6C3-5C6A-7048-A077-D07A389EA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</p:spPr>
        <p:txBody>
          <a:bodyPr>
            <a:normAutofit/>
          </a:bodyPr>
          <a:lstStyle/>
          <a:p>
            <a:r>
              <a:rPr lang="en-US" dirty="0"/>
              <a:t>Effective Selling Strategies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F4399-A511-F944-84FD-9C81439BB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4695" y="2184357"/>
            <a:ext cx="4075733" cy="328199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Create a positive experience for the client</a:t>
            </a:r>
            <a:endParaRPr lang="en-US"/>
          </a:p>
          <a:p>
            <a:pPr>
              <a:lnSpc>
                <a:spcPct val="110000"/>
              </a:lnSpc>
            </a:pPr>
            <a:r>
              <a:rPr lang="en-US" dirty="0"/>
              <a:t>Establish orientation with the client</a:t>
            </a:r>
            <a:endParaRPr lang="en-US"/>
          </a:p>
          <a:p>
            <a:pPr>
              <a:lnSpc>
                <a:spcPct val="110000"/>
              </a:lnSpc>
            </a:pPr>
            <a:r>
              <a:rPr lang="en-US" dirty="0"/>
              <a:t>Stimulate the client's curiosity of the product and services to draw them in</a:t>
            </a:r>
            <a:endParaRPr lang="en-US"/>
          </a:p>
          <a:p>
            <a:pPr>
              <a:lnSpc>
                <a:spcPct val="110000"/>
              </a:lnSpc>
            </a:pPr>
            <a:r>
              <a:rPr lang="en-US" dirty="0"/>
              <a:t>Selling based on value</a:t>
            </a:r>
            <a:endParaRPr lang="en-US"/>
          </a:p>
          <a:p>
            <a:pPr>
              <a:lnSpc>
                <a:spcPct val="110000"/>
              </a:lnSpc>
            </a:pPr>
            <a:endParaRPr lang="en-US"/>
          </a:p>
          <a:p>
            <a:pPr>
              <a:lnSpc>
                <a:spcPct val="110000"/>
              </a:lnSpc>
            </a:pPr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6666FD6-9A34-491A-B647-2652CD1F3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09823" y="2184357"/>
            <a:ext cx="4948659" cy="3281988"/>
            <a:chOff x="7807230" y="2012810"/>
            <a:chExt cx="3251252" cy="3459865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42FEA252-55E0-415B-93F5-4415DC76A4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C7B13688-A3B1-41D4-B6C8-FC7896CC6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098" name="Picture 2">
            <a:extLst>
              <a:ext uri="{FF2B5EF4-FFF2-40B4-BE49-F238E27FC236}">
                <a16:creationId xmlns:a16="http://schemas.microsoft.com/office/drawing/2014/main" id="{5B090D6D-2887-C64C-A4A2-63BE0F7F42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1" r="3" b="1108"/>
          <a:stretch/>
        </p:blipFill>
        <p:spPr bwMode="auto">
          <a:xfrm>
            <a:off x="6277257" y="2341994"/>
            <a:ext cx="4613872" cy="295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6270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6870151-9189-4C3A-8379-EF3D95827A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person with long hair&#10;&#10;Description automatically generated with low confidence">
            <a:extLst>
              <a:ext uri="{FF2B5EF4-FFF2-40B4-BE49-F238E27FC236}">
                <a16:creationId xmlns:a16="http://schemas.microsoft.com/office/drawing/2014/main" id="{E2B5E4AF-2870-F14C-989B-1F70069EC6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3"/>
          <a:stretch/>
        </p:blipFill>
        <p:spPr>
          <a:xfrm>
            <a:off x="305" y="10"/>
            <a:ext cx="12191695" cy="6857990"/>
          </a:xfrm>
          <a:prstGeom prst="rect">
            <a:avLst/>
          </a:prstGeom>
        </p:spPr>
      </p:pic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123EA69C-102A-4DD0-9547-05DCD271D1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12301" y="443732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r" defTabSz="457200" rtl="0" eaLnBrk="1" latinLnBrk="0" hangingPunct="1"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6A862265-5CA3-4C40-8582-7534C3B03C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76636" y="540921"/>
            <a:ext cx="49739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0EF80B-0391-4082-9AF5-F15B091B4C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93800"/>
            <a:ext cx="12192000" cy="5664199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87000"/>
                  <a:alpha val="4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33AC32D-5F44-45F7-A0BD-7C11A86BE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200"/>
            <a:ext cx="0" cy="3657600"/>
          </a:xfrm>
          <a:prstGeom prst="line">
            <a:avLst/>
          </a:prstGeom>
          <a:ln w="317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75A629B-7481-9044-837D-49C2B9439DDA}"/>
              </a:ext>
            </a:extLst>
          </p:cNvPr>
          <p:cNvSpPr txBox="1"/>
          <p:nvPr/>
        </p:nvSpPr>
        <p:spPr>
          <a:xfrm>
            <a:off x="4976636" y="1193800"/>
            <a:ext cx="6085091" cy="4699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/>
              <a:t>Megan Racine</a:t>
            </a:r>
          </a:p>
          <a:p>
            <a:pPr indent="-2286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/>
              <a:t>National Sales Trainer</a:t>
            </a:r>
          </a:p>
          <a:p>
            <a:pPr indent="-2286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megan@devotedcreations.com</a:t>
            </a:r>
            <a:endParaRPr lang="en-US"/>
          </a:p>
          <a:p>
            <a:pPr indent="-2286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/>
              <a:t>813.361.1866</a:t>
            </a:r>
          </a:p>
        </p:txBody>
      </p:sp>
      <p:sp>
        <p:nvSpPr>
          <p:cNvPr id="18" name="Date Placeholder 1">
            <a:extLst>
              <a:ext uri="{FF2B5EF4-FFF2-40B4-BE49-F238E27FC236}">
                <a16:creationId xmlns:a16="http://schemas.microsoft.com/office/drawing/2014/main" id="{3FBF03E8-C602-4192-9C52-F84B29FDCC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23229" y="6007878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750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C51009-A09A-4689-8E6C-F8FC99E6A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EC65442-F244-409C-BF44-C5D6472E81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199"/>
            <a:ext cx="0" cy="42976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25E18-E2E3-A443-8884-60EC4D070A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5151" y="1600199"/>
            <a:ext cx="6169703" cy="429768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Creating Connections Through Communication</a:t>
            </a:r>
          </a:p>
          <a:p>
            <a:pPr lvl="1"/>
            <a:r>
              <a:rPr lang="en-US" dirty="0"/>
              <a:t>Communication is important in our industry</a:t>
            </a:r>
          </a:p>
          <a:p>
            <a:pPr marL="0" indent="0">
              <a:buNone/>
            </a:pPr>
            <a:r>
              <a:rPr lang="en-US" dirty="0"/>
              <a:t>Product Training Program parts 1 &amp; 2</a:t>
            </a:r>
          </a:p>
          <a:p>
            <a:pPr lvl="1"/>
            <a:r>
              <a:rPr lang="en-US" dirty="0"/>
              <a:t>Being an expert on the products and services you provide is key to confidence</a:t>
            </a:r>
          </a:p>
          <a:p>
            <a:pPr marL="0" indent="0">
              <a:buNone/>
            </a:pPr>
            <a:r>
              <a:rPr lang="en-US" dirty="0"/>
              <a:t>Effective Selling Strategies</a:t>
            </a:r>
          </a:p>
          <a:p>
            <a:pPr lvl="1"/>
            <a:r>
              <a:rPr lang="en-US" dirty="0"/>
              <a:t>More than just trying to make the sale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EDDEC37-05DB-714D-90A0-C21E3EF78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05" y="2048405"/>
            <a:ext cx="4111489" cy="276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603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ED93C-962C-D44F-B697-710052DBA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Positive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6ECAF-DFE6-A947-A208-4EE10A5445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Gains their trust!</a:t>
            </a:r>
          </a:p>
          <a:p>
            <a:r>
              <a:rPr lang="en-US" dirty="0"/>
              <a:t>Refers to how your customers perceive your brand based on all their interactions had within your business</a:t>
            </a:r>
          </a:p>
          <a:p>
            <a:r>
              <a:rPr lang="en-US" dirty="0"/>
              <a:t>First impressions only take 3 seconds</a:t>
            </a:r>
          </a:p>
          <a:p>
            <a:r>
              <a:rPr lang="en-US" dirty="0"/>
              <a:t>Have the right ATTITUDE when building the experience</a:t>
            </a:r>
          </a:p>
          <a:p>
            <a:pPr lvl="1"/>
            <a:r>
              <a:rPr lang="en-US" dirty="0"/>
              <a:t>Choosing to approach current and future clients positively, confidently and with enthusiasm – will improve the experience and help to grow sales</a:t>
            </a:r>
          </a:p>
          <a:p>
            <a:pPr lvl="1"/>
            <a:r>
              <a:rPr lang="en-US" dirty="0"/>
              <a:t>Easiest turn off to clients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502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5C7A10E-6E94-4034-9FBD-411962C2E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5C22FBF-AF64-460D-B908-176652F5B4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821985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36BA04AF-97FE-49F0-90E1-033A8ACB25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D1B1BF14-3664-2544-A354-A2C65A99B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0014" y="754260"/>
            <a:ext cx="8928367" cy="466507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8AB0847-50BE-402D-AC57-631B52783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786E6D-99DF-4CDA-B4C3-815FDAA5FF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9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250BC-C225-984C-AEAC-C9CF98EB4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</p:spPr>
        <p:txBody>
          <a:bodyPr>
            <a:normAutofit/>
          </a:bodyPr>
          <a:lstStyle/>
          <a:p>
            <a:r>
              <a:rPr lang="en-US" dirty="0"/>
              <a:t>Sharing Relevant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CC1A1-2CCB-5747-A865-1261A6879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4695" y="2184357"/>
            <a:ext cx="5352617" cy="3281990"/>
          </a:xfrm>
        </p:spPr>
        <p:txBody>
          <a:bodyPr>
            <a:normAutofit/>
          </a:bodyPr>
          <a:lstStyle/>
          <a:p>
            <a:r>
              <a:rPr lang="en-US" dirty="0"/>
              <a:t>Impressing customers with confidence, knowledge and friendliness makes them more comfortable sharing information with you that you need to succeed in the sale</a:t>
            </a:r>
          </a:p>
          <a:p>
            <a:r>
              <a:rPr lang="en-US" dirty="0"/>
              <a:t>Casually get to know your customer so the next time they come in can be even better</a:t>
            </a:r>
          </a:p>
          <a:p>
            <a:endParaRPr lang="en-US" dirty="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D56C487-BBBE-4F82-901B-5A8DE021F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90413" y="2184357"/>
            <a:ext cx="3668069" cy="3281988"/>
            <a:chOff x="7807230" y="2012810"/>
            <a:chExt cx="3251252" cy="3459865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E3BCEADA-EBB8-4F74-86A2-A3C63F201F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DE34C9C9-3BB0-43A7-AC8D-27C2EB8A15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solidFill>
              <a:srgbClr val="FFFFFE"/>
            </a:soli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B0E146B8-709C-204E-94E8-676D8BA4FE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4139" y="2989524"/>
            <a:ext cx="3336989" cy="166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091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7980C74-AF2A-4450-847A-E743B22A26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CE1AD2-68C8-4D23-BCA6-A6714F325D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30874" y="1996645"/>
            <a:ext cx="960327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698C92D5-DA82-49A4-B257-78C3125FA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8385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2C6B498-CED8-7CBD-B00B-F3971578F8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606178"/>
              </p:ext>
            </p:extLst>
          </p:nvPr>
        </p:nvGraphicFramePr>
        <p:xfrm>
          <a:off x="1130270" y="2502076"/>
          <a:ext cx="9604375" cy="3695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6625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7980C74-AF2A-4450-847A-E743B22A26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CE1AD2-68C8-4D23-BCA6-A6714F325D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30874" y="1996645"/>
            <a:ext cx="960327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698C92D5-DA82-49A4-B257-78C3125FA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8385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2C6B498-CED8-7CBD-B00B-F3971578F8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5520363"/>
              </p:ext>
            </p:extLst>
          </p:nvPr>
        </p:nvGraphicFramePr>
        <p:xfrm>
          <a:off x="1130270" y="2502076"/>
          <a:ext cx="9604375" cy="3695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9596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C2443-AB9A-9448-9B3A-19CBBAA32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Selling 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ADCB6-2391-2146-8594-44902BC736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Greet your customers as soon as they walk in the door!</a:t>
            </a:r>
          </a:p>
          <a:p>
            <a:pPr lvl="1"/>
            <a:r>
              <a:rPr lang="en-US" dirty="0"/>
              <a:t>Gives you an increase in sales</a:t>
            </a:r>
          </a:p>
          <a:p>
            <a:pPr lvl="1"/>
            <a:r>
              <a:rPr lang="en-US" dirty="0"/>
              <a:t>Improves customer comfort level</a:t>
            </a:r>
          </a:p>
          <a:p>
            <a:pPr lvl="1"/>
            <a:r>
              <a:rPr lang="en-US" dirty="0"/>
              <a:t>Can promote repeat business</a:t>
            </a:r>
          </a:p>
          <a:p>
            <a:r>
              <a:rPr lang="en-US" dirty="0"/>
              <a:t>Recognize the customer if you can and use their name!</a:t>
            </a:r>
          </a:p>
          <a:p>
            <a:pPr lvl="1"/>
            <a:r>
              <a:rPr lang="en-US" dirty="0"/>
              <a:t>Thank them for coming back into the salon</a:t>
            </a:r>
          </a:p>
          <a:p>
            <a:pPr lvl="1"/>
            <a:r>
              <a:rPr lang="en-US" dirty="0"/>
              <a:t>Customers like to return to friendly environments</a:t>
            </a:r>
          </a:p>
        </p:txBody>
      </p:sp>
    </p:spTree>
    <p:extLst>
      <p:ext uri="{BB962C8B-B14F-4D97-AF65-F5344CB8AC3E}">
        <p14:creationId xmlns:p14="http://schemas.microsoft.com/office/powerpoint/2010/main" val="2875064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33748-E2F3-9E4B-91EA-EE0D12C96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Establishing Orientation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48503-DDF7-AE42-A455-10785E8BC7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Our customers tell us what they want (most of the time) so we tell them which services to use and how to use them.</a:t>
            </a:r>
          </a:p>
          <a:p>
            <a:pPr lvl="1"/>
            <a:r>
              <a:rPr lang="en-US" dirty="0"/>
              <a:t>Then we can tell them supplemental information they might not think about (products, aftercare, time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/>
              <a:t>Use small talk to uncover the reason clients come into your salon</a:t>
            </a:r>
          </a:p>
          <a:p>
            <a:pPr lvl="1"/>
            <a:r>
              <a:rPr lang="en-US" dirty="0"/>
              <a:t>How was your weekend?</a:t>
            </a:r>
          </a:p>
          <a:p>
            <a:pPr lvl="1"/>
            <a:r>
              <a:rPr lang="en-US" dirty="0"/>
              <a:t>What are you doing for the holiday weekend?</a:t>
            </a:r>
          </a:p>
          <a:p>
            <a:pPr lvl="1"/>
            <a:r>
              <a:rPr lang="en-US" dirty="0"/>
              <a:t>Where are you going on vacation?</a:t>
            </a:r>
          </a:p>
          <a:p>
            <a:pPr lvl="1"/>
            <a:r>
              <a:rPr lang="en-US" dirty="0"/>
              <a:t>When and where are you getting married?</a:t>
            </a:r>
          </a:p>
          <a:p>
            <a:r>
              <a:rPr lang="en-US" dirty="0"/>
              <a:t>Small talk = open ended questions</a:t>
            </a:r>
          </a:p>
        </p:txBody>
      </p:sp>
    </p:spTree>
    <p:extLst>
      <p:ext uri="{BB962C8B-B14F-4D97-AF65-F5344CB8AC3E}">
        <p14:creationId xmlns:p14="http://schemas.microsoft.com/office/powerpoint/2010/main" val="1022155983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lery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{4168B7DD-E289-8D48-A9F4-5901795C8F29}tf10001119</Template>
  <TotalTime>2286</TotalTime>
  <Words>809</Words>
  <Application>Microsoft Macintosh PowerPoint</Application>
  <PresentationFormat>Widescreen</PresentationFormat>
  <Paragraphs>91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Palatino Linotype</vt:lpstr>
      <vt:lpstr>Gallery</vt:lpstr>
      <vt:lpstr>Effective Selling Strategies</vt:lpstr>
      <vt:lpstr>PowerPoint Presentation</vt:lpstr>
      <vt:lpstr>Creating a Positive Experience</vt:lpstr>
      <vt:lpstr>PowerPoint Presentation</vt:lpstr>
      <vt:lpstr>Sharing Relevant Information</vt:lpstr>
      <vt:lpstr>PowerPoint Presentation</vt:lpstr>
      <vt:lpstr>PowerPoint Presentation</vt:lpstr>
      <vt:lpstr>Selling Strategies</vt:lpstr>
      <vt:lpstr>Establishing Orientation</vt:lpstr>
      <vt:lpstr>What Types of Questions Can You Ask?</vt:lpstr>
      <vt:lpstr>PowerPoint Presentation</vt:lpstr>
      <vt:lpstr>PowerPoint Presentation</vt:lpstr>
      <vt:lpstr>Using Curiosity to Make the Sale</vt:lpstr>
      <vt:lpstr>Using Stimulation</vt:lpstr>
      <vt:lpstr>Selling Based on Value</vt:lpstr>
      <vt:lpstr>Effective Selling Strategies Review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 Racine</dc:creator>
  <cp:lastModifiedBy>Megan Racine</cp:lastModifiedBy>
  <cp:revision>2</cp:revision>
  <dcterms:created xsi:type="dcterms:W3CDTF">2022-05-16T23:52:28Z</dcterms:created>
  <dcterms:modified xsi:type="dcterms:W3CDTF">2022-05-18T13:59:23Z</dcterms:modified>
</cp:coreProperties>
</file>